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29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50375" cy="498966"/>
          </a:xfrm>
          <a:prstGeom prst="rect">
            <a:avLst/>
          </a:prstGeom>
        </p:spPr>
        <p:txBody>
          <a:bodyPr vert="horz" lIns="92204" tIns="46103" rIns="92204" bIns="4610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2"/>
            <a:ext cx="2950374" cy="498966"/>
          </a:xfrm>
          <a:prstGeom prst="rect">
            <a:avLst/>
          </a:prstGeom>
        </p:spPr>
        <p:txBody>
          <a:bodyPr vert="horz" lIns="92204" tIns="46103" rIns="92204" bIns="46103" rtlCol="0"/>
          <a:lstStyle>
            <a:lvl1pPr algn="r">
              <a:defRPr sz="1200"/>
            </a:lvl1pPr>
          </a:lstStyle>
          <a:p>
            <a:r>
              <a:rPr kumimoji="1" lang="en-US" altLang="ja-JP"/>
              <a:t>2022/10/26</a:t>
            </a:r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5" y="9440372"/>
            <a:ext cx="2950375" cy="498966"/>
          </a:xfrm>
          <a:prstGeom prst="rect">
            <a:avLst/>
          </a:prstGeom>
        </p:spPr>
        <p:txBody>
          <a:bodyPr vert="horz" lIns="92204" tIns="46103" rIns="92204" bIns="4610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04" tIns="46103" rIns="92204" bIns="46103" rtlCol="0" anchor="b"/>
          <a:lstStyle>
            <a:lvl1pPr algn="r">
              <a:defRPr sz="1200"/>
            </a:lvl1pPr>
          </a:lstStyle>
          <a:p>
            <a:fld id="{5E974906-6FFE-4807-BBF1-8B60E0A21D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64654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2950375" cy="498966"/>
          </a:xfrm>
          <a:prstGeom prst="rect">
            <a:avLst/>
          </a:prstGeom>
        </p:spPr>
        <p:txBody>
          <a:bodyPr vert="horz" lIns="92192" tIns="46097" rIns="92192" bIns="4609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2"/>
            <a:ext cx="2950374" cy="498966"/>
          </a:xfrm>
          <a:prstGeom prst="rect">
            <a:avLst/>
          </a:prstGeom>
        </p:spPr>
        <p:txBody>
          <a:bodyPr vert="horz" lIns="92192" tIns="46097" rIns="92192" bIns="46097" rtlCol="0"/>
          <a:lstStyle>
            <a:lvl1pPr algn="r">
              <a:defRPr sz="1200"/>
            </a:lvl1pPr>
          </a:lstStyle>
          <a:p>
            <a:r>
              <a:rPr kumimoji="1" lang="en-US" altLang="ja-JP"/>
              <a:t>2022/10/26</a:t>
            </a:r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92" tIns="46097" rIns="92192" bIns="4609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0" y="4783359"/>
            <a:ext cx="5446724" cy="3913364"/>
          </a:xfrm>
          <a:prstGeom prst="rect">
            <a:avLst/>
          </a:prstGeom>
        </p:spPr>
        <p:txBody>
          <a:bodyPr vert="horz" lIns="92192" tIns="46097" rIns="92192" bIns="4609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440372"/>
            <a:ext cx="2950375" cy="498966"/>
          </a:xfrm>
          <a:prstGeom prst="rect">
            <a:avLst/>
          </a:prstGeom>
        </p:spPr>
        <p:txBody>
          <a:bodyPr vert="horz" lIns="92192" tIns="46097" rIns="92192" bIns="4609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192" tIns="46097" rIns="92192" bIns="46097" rtlCol="0" anchor="b"/>
          <a:lstStyle>
            <a:lvl1pPr algn="r">
              <a:defRPr sz="1200"/>
            </a:lvl1pPr>
          </a:lstStyle>
          <a:p>
            <a:fld id="{25B7D27F-5D48-4382-889E-D21EB6676D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998952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2022/10/26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243B-5C8B-4A3A-8E02-12ABBA9DE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8397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2022/10/26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243B-5C8B-4A3A-8E02-12ABBA9DE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169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2022/10/26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243B-5C8B-4A3A-8E02-12ABBA9DE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05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2022/10/26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243B-5C8B-4A3A-8E02-12ABBA9DE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548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2022/10/26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243B-5C8B-4A3A-8E02-12ABBA9DE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183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2022/10/26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243B-5C8B-4A3A-8E02-12ABBA9DE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149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2022/10/26</a:t>
            </a:r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243B-5C8B-4A3A-8E02-12ABBA9DE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19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2022/10/26</a:t>
            </a:r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243B-5C8B-4A3A-8E02-12ABBA9DE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615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2022/10/26</a:t>
            </a:r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243B-5C8B-4A3A-8E02-12ABBA9DE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134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2022/10/26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243B-5C8B-4A3A-8E02-12ABBA9DE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0549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2022/10/26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243B-5C8B-4A3A-8E02-12ABBA9DE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5345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2022/10/26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5243B-5C8B-4A3A-8E02-12ABBA9DE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685" y="1838362"/>
            <a:ext cx="4838700" cy="3228975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519290" y="264068"/>
            <a:ext cx="111327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6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地域の“知恵”を活かした住民主体の避難体制（例）</a:t>
            </a:r>
            <a:endParaRPr lang="ja-JP" altLang="en-US" sz="3600" dirty="0">
              <a:solidFill>
                <a:schemeClr val="tx2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020711" y="1045079"/>
            <a:ext cx="94149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0000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自分の住む地域のハザードマップを活用し、土砂災害発生の危険時において、</a:t>
            </a:r>
          </a:p>
          <a:p>
            <a:r>
              <a:rPr lang="ja-JP" altLang="en-US" sz="2000" dirty="0">
                <a:solidFill>
                  <a:srgbClr val="0000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地域住民全員が役割を担うような自主避難ルールを作成</a:t>
            </a:r>
            <a:endParaRPr lang="ja-JP" altLang="en-US" sz="2000" dirty="0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289" y="1845298"/>
            <a:ext cx="2498372" cy="2007508"/>
          </a:xfrm>
          <a:prstGeom prst="rect">
            <a:avLst/>
          </a:prstGeom>
        </p:spPr>
      </p:pic>
      <p:sp>
        <p:nvSpPr>
          <p:cNvPr id="9" name="正方形/長方形 8"/>
          <p:cNvSpPr/>
          <p:nvPr/>
        </p:nvSpPr>
        <p:spPr>
          <a:xfrm>
            <a:off x="519289" y="3812005"/>
            <a:ext cx="27509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①大雨が降った場合は、</a:t>
            </a:r>
          </a:p>
          <a:p>
            <a:r>
              <a:rPr lang="ja-JP" altLang="en-US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予兆現象に注意</a:t>
            </a:r>
            <a:r>
              <a:rPr lang="ja-JP" altLang="en-US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を払う</a:t>
            </a:r>
            <a:endParaRPr lang="ja-JP" altLang="en-US" dirty="0"/>
          </a:p>
        </p:txBody>
      </p:sp>
      <p:sp>
        <p:nvSpPr>
          <p:cNvPr id="10" name="下矢印 9"/>
          <p:cNvSpPr/>
          <p:nvPr/>
        </p:nvSpPr>
        <p:spPr>
          <a:xfrm>
            <a:off x="1468303" y="4458337"/>
            <a:ext cx="925688" cy="617024"/>
          </a:xfrm>
          <a:prstGeom prst="downArrow">
            <a:avLst>
              <a:gd name="adj1" fmla="val 50000"/>
              <a:gd name="adj2" fmla="val 563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99" y="5152734"/>
            <a:ext cx="2476500" cy="1628775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3454925" y="5819857"/>
            <a:ext cx="37140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②予兆現象を発見した場合は、</a:t>
            </a:r>
          </a:p>
          <a:p>
            <a:r>
              <a:rPr lang="ja-JP" altLang="en-US" sz="2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区長さんに報告</a:t>
            </a:r>
            <a:r>
              <a:rPr lang="ja-JP" altLang="en-US" sz="20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する</a:t>
            </a:r>
            <a:endParaRPr lang="ja-JP" altLang="en-US" sz="2000" dirty="0"/>
          </a:p>
        </p:txBody>
      </p:sp>
      <p:sp>
        <p:nvSpPr>
          <p:cNvPr id="15" name="下矢印 14"/>
          <p:cNvSpPr/>
          <p:nvPr/>
        </p:nvSpPr>
        <p:spPr>
          <a:xfrm rot="13399195">
            <a:off x="3512583" y="4616843"/>
            <a:ext cx="925688" cy="755679"/>
          </a:xfrm>
          <a:prstGeom prst="downArrow">
            <a:avLst>
              <a:gd name="adj1" fmla="val 50000"/>
              <a:gd name="adj2" fmla="val 568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1324" y="1723205"/>
            <a:ext cx="3150114" cy="3291847"/>
          </a:xfrm>
          <a:prstGeom prst="rect">
            <a:avLst/>
          </a:prstGeom>
        </p:spPr>
      </p:pic>
      <p:sp>
        <p:nvSpPr>
          <p:cNvPr id="18" name="テキスト ボックス 17"/>
          <p:cNvSpPr txBox="1"/>
          <p:nvPr/>
        </p:nvSpPr>
        <p:spPr>
          <a:xfrm rot="20823976">
            <a:off x="6656604" y="1986284"/>
            <a:ext cx="2586374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そろそろ危険だよ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6809621" y="2801211"/>
            <a:ext cx="4685185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③区長さんは</a:t>
            </a:r>
            <a:r>
              <a:rPr lang="ja-JP" altLang="en-US" sz="2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予兆現象</a:t>
            </a:r>
            <a:r>
              <a:rPr lang="ja-JP" altLang="en-US" sz="20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の報告を受けたら、</a:t>
            </a:r>
          </a:p>
          <a:p>
            <a:r>
              <a:rPr lang="ja-JP" altLang="en-US" sz="20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その旨を</a:t>
            </a:r>
            <a:r>
              <a:rPr lang="ja-JP" altLang="en-US" sz="2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地域の全世帯に伝える</a:t>
            </a:r>
            <a:endParaRPr lang="ja-JP" altLang="en-US" sz="2000" dirty="0"/>
          </a:p>
        </p:txBody>
      </p:sp>
      <p:pic>
        <p:nvPicPr>
          <p:cNvPr id="21" name="図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5203" y="4158586"/>
            <a:ext cx="2273539" cy="2337283"/>
          </a:xfrm>
          <a:prstGeom prst="rect">
            <a:avLst/>
          </a:prstGeom>
        </p:spPr>
      </p:pic>
      <p:sp>
        <p:nvSpPr>
          <p:cNvPr id="22" name="正方形/長方形 21"/>
          <p:cNvSpPr/>
          <p:nvPr/>
        </p:nvSpPr>
        <p:spPr>
          <a:xfrm>
            <a:off x="9849312" y="5459289"/>
            <a:ext cx="22096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地域の皆さんは、</a:t>
            </a:r>
          </a:p>
          <a:p>
            <a:r>
              <a:rPr lang="ja-JP" altLang="en-US" sz="20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隣近所に</a:t>
            </a:r>
            <a:r>
              <a:rPr lang="ja-JP" altLang="en-US" sz="2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声をかけ</a:t>
            </a:r>
            <a:endParaRPr lang="en-US" altLang="ja-JP" sz="20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合って避難</a:t>
            </a:r>
            <a:r>
              <a:rPr lang="ja-JP" altLang="en-US" sz="20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する</a:t>
            </a:r>
            <a:endParaRPr lang="ja-JP" altLang="en-US" sz="2000" dirty="0"/>
          </a:p>
        </p:txBody>
      </p:sp>
      <p:sp>
        <p:nvSpPr>
          <p:cNvPr id="20" name="下矢印 19"/>
          <p:cNvSpPr/>
          <p:nvPr/>
        </p:nvSpPr>
        <p:spPr>
          <a:xfrm rot="18151237">
            <a:off x="7184828" y="4050699"/>
            <a:ext cx="925688" cy="767826"/>
          </a:xfrm>
          <a:prstGeom prst="downArrow">
            <a:avLst>
              <a:gd name="adj1" fmla="val 50000"/>
              <a:gd name="adj2" fmla="val 643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106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3372</TotalTime>
  <Words>114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小原　昌美</dc:creator>
  <cp:lastModifiedBy>桐山　大</cp:lastModifiedBy>
  <cp:revision>112</cp:revision>
  <cp:lastPrinted>2025-11-25T01:08:21Z</cp:lastPrinted>
  <dcterms:created xsi:type="dcterms:W3CDTF">2015-09-17T07:00:57Z</dcterms:created>
  <dcterms:modified xsi:type="dcterms:W3CDTF">2025-11-25T01:08:24Z</dcterms:modified>
</cp:coreProperties>
</file>