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5" r:id="rId2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29" autoAdjust="0"/>
    <p:restoredTop sz="94660"/>
  </p:normalViewPr>
  <p:slideViewPr>
    <p:cSldViewPr snapToGrid="0">
      <p:cViewPr varScale="1">
        <p:scale>
          <a:sx n="73" d="100"/>
          <a:sy n="73" d="100"/>
        </p:scale>
        <p:origin x="67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2919413" cy="495300"/>
          </a:xfrm>
          <a:prstGeom prst="rect">
            <a:avLst/>
          </a:prstGeom>
        </p:spPr>
        <p:txBody>
          <a:bodyPr vert="horz" lIns="91409" tIns="45705" rIns="91409" bIns="4570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4763" y="2"/>
            <a:ext cx="2919412" cy="495300"/>
          </a:xfrm>
          <a:prstGeom prst="rect">
            <a:avLst/>
          </a:prstGeom>
        </p:spPr>
        <p:txBody>
          <a:bodyPr vert="horz" lIns="91409" tIns="45705" rIns="91409" bIns="45705" rtlCol="0"/>
          <a:lstStyle>
            <a:lvl1pPr algn="r">
              <a:defRPr sz="1200"/>
            </a:lvl1pPr>
          </a:lstStyle>
          <a:p>
            <a:r>
              <a:rPr kumimoji="1" lang="en-US" altLang="ja-JP"/>
              <a:t>2022/10/26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4" y="9371013"/>
            <a:ext cx="2919413" cy="495300"/>
          </a:xfrm>
          <a:prstGeom prst="rect">
            <a:avLst/>
          </a:prstGeom>
        </p:spPr>
        <p:txBody>
          <a:bodyPr vert="horz" lIns="91409" tIns="45705" rIns="91409" bIns="4570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09" tIns="45705" rIns="91409" bIns="45705" rtlCol="0" anchor="b"/>
          <a:lstStyle>
            <a:lvl1pPr algn="r">
              <a:defRPr sz="1200"/>
            </a:lvl1pPr>
          </a:lstStyle>
          <a:p>
            <a:fld id="{5E974906-6FFE-4807-BBF1-8B60E0A21D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364654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19413" cy="495300"/>
          </a:xfrm>
          <a:prstGeom prst="rect">
            <a:avLst/>
          </a:prstGeom>
        </p:spPr>
        <p:txBody>
          <a:bodyPr vert="horz" lIns="91397" tIns="45699" rIns="91397" bIns="45699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2"/>
            <a:ext cx="2919412" cy="495300"/>
          </a:xfrm>
          <a:prstGeom prst="rect">
            <a:avLst/>
          </a:prstGeom>
        </p:spPr>
        <p:txBody>
          <a:bodyPr vert="horz" lIns="91397" tIns="45699" rIns="91397" bIns="45699" rtlCol="0"/>
          <a:lstStyle>
            <a:lvl1pPr algn="r">
              <a:defRPr sz="1200"/>
            </a:lvl1pPr>
          </a:lstStyle>
          <a:p>
            <a:r>
              <a:rPr kumimoji="1" lang="en-US" altLang="ja-JP"/>
              <a:t>2022/10/26</a:t>
            </a:r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97" tIns="45699" rIns="91397" bIns="45699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1" y="4748215"/>
            <a:ext cx="5389564" cy="3884612"/>
          </a:xfrm>
          <a:prstGeom prst="rect">
            <a:avLst/>
          </a:prstGeom>
        </p:spPr>
        <p:txBody>
          <a:bodyPr vert="horz" lIns="91397" tIns="45699" rIns="91397" bIns="45699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5" y="9371013"/>
            <a:ext cx="2919413" cy="495300"/>
          </a:xfrm>
          <a:prstGeom prst="rect">
            <a:avLst/>
          </a:prstGeom>
        </p:spPr>
        <p:txBody>
          <a:bodyPr vert="horz" lIns="91397" tIns="45699" rIns="91397" bIns="45699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397" tIns="45699" rIns="91397" bIns="45699" rtlCol="0" anchor="b"/>
          <a:lstStyle>
            <a:lvl1pPr algn="r">
              <a:defRPr sz="1200"/>
            </a:lvl1pPr>
          </a:lstStyle>
          <a:p>
            <a:fld id="{25B7D27F-5D48-4382-889E-D21EB6676D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998952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2022/10/26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243B-5C8B-4A3A-8E02-12ABBA9DE5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8397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2022/10/26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243B-5C8B-4A3A-8E02-12ABBA9DE5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7169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2022/10/26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243B-5C8B-4A3A-8E02-12ABBA9DE5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059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2022/10/26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243B-5C8B-4A3A-8E02-12ABBA9DE5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7548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2022/10/26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243B-5C8B-4A3A-8E02-12ABBA9DE5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8183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2022/10/26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243B-5C8B-4A3A-8E02-12ABBA9DE5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1490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2022/10/26</a:t>
            </a:r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243B-5C8B-4A3A-8E02-12ABBA9DE5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7197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2022/10/26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243B-5C8B-4A3A-8E02-12ABBA9DE5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2615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2022/10/26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243B-5C8B-4A3A-8E02-12ABBA9DE5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134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2022/10/26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243B-5C8B-4A3A-8E02-12ABBA9DE5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0549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2022/10/26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243B-5C8B-4A3A-8E02-12ABBA9DE5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5345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/>
              <a:t>2022/10/26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5243B-5C8B-4A3A-8E02-12ABBA9DE5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5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685" y="1838362"/>
            <a:ext cx="4838700" cy="3228975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519290" y="264068"/>
            <a:ext cx="111327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3600" dirty="0">
                <a:solidFill>
                  <a:schemeClr val="tx2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地域の“知恵”を活かした住民主体の避難</a:t>
            </a:r>
            <a:r>
              <a:rPr lang="ja-JP" altLang="en-US" sz="3600" dirty="0" smtClean="0">
                <a:solidFill>
                  <a:schemeClr val="tx2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体制（例）</a:t>
            </a:r>
            <a:endParaRPr lang="ja-JP" altLang="en-US" sz="3600" dirty="0">
              <a:solidFill>
                <a:schemeClr val="tx2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2020711" y="1045079"/>
            <a:ext cx="94149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0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自分の住む地域</a:t>
            </a:r>
            <a:r>
              <a:rPr lang="ja-JP" altLang="en-US" sz="2000" dirty="0" smtClean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のハザードマップを活用</a:t>
            </a:r>
            <a:r>
              <a:rPr lang="ja-JP" altLang="en-US" sz="20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し、土砂災害</a:t>
            </a:r>
            <a:r>
              <a:rPr lang="ja-JP" altLang="en-US" sz="2000" dirty="0" smtClean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発生の危険</a:t>
            </a:r>
            <a:r>
              <a:rPr lang="ja-JP" altLang="en-US" sz="20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時において、</a:t>
            </a:r>
          </a:p>
          <a:p>
            <a:r>
              <a:rPr lang="ja-JP" altLang="en-US" sz="2000" dirty="0">
                <a:solidFill>
                  <a:srgbClr val="00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地域住民全員が役割を担うような自主避難ルールを作成</a:t>
            </a:r>
            <a:endParaRPr lang="ja-JP" altLang="en-US" sz="2000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89" y="1845298"/>
            <a:ext cx="2498372" cy="2007508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519289" y="3812005"/>
            <a:ext cx="27509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①大雨が降った</a:t>
            </a:r>
            <a:r>
              <a:rPr lang="ja-JP" altLang="en-US" dirty="0" smtClean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場合は</a:t>
            </a:r>
            <a:r>
              <a:rPr lang="ja-JP" altLang="en-US" dirty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、</a:t>
            </a:r>
          </a:p>
          <a:p>
            <a:r>
              <a:rPr lang="ja-JP" altLang="en-US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予兆現象に注意</a:t>
            </a:r>
            <a:r>
              <a:rPr lang="ja-JP" altLang="en-US" dirty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を払う</a:t>
            </a:r>
            <a:endParaRPr lang="ja-JP" altLang="en-US" dirty="0"/>
          </a:p>
        </p:txBody>
      </p:sp>
      <p:sp>
        <p:nvSpPr>
          <p:cNvPr id="10" name="下矢印 9"/>
          <p:cNvSpPr/>
          <p:nvPr/>
        </p:nvSpPr>
        <p:spPr>
          <a:xfrm>
            <a:off x="1468303" y="4458337"/>
            <a:ext cx="925688" cy="617024"/>
          </a:xfrm>
          <a:prstGeom prst="downArrow">
            <a:avLst>
              <a:gd name="adj1" fmla="val 50000"/>
              <a:gd name="adj2" fmla="val 563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99" y="5152734"/>
            <a:ext cx="2476500" cy="1628775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3454925" y="5819857"/>
            <a:ext cx="37140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000" dirty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②予兆現象を発見した</a:t>
            </a:r>
            <a:r>
              <a:rPr lang="ja-JP" altLang="en-US" sz="2000" dirty="0" smtClean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場合は</a:t>
            </a:r>
            <a:r>
              <a:rPr lang="ja-JP" altLang="en-US" sz="2000" dirty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、</a:t>
            </a:r>
          </a:p>
          <a:p>
            <a:r>
              <a:rPr lang="ja-JP" altLang="en-US" sz="2000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区長さんに報告</a:t>
            </a:r>
            <a:r>
              <a:rPr lang="ja-JP" altLang="en-US" sz="2000" dirty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する</a:t>
            </a:r>
            <a:endParaRPr lang="ja-JP" altLang="en-US" sz="2000" dirty="0"/>
          </a:p>
        </p:txBody>
      </p:sp>
      <p:sp>
        <p:nvSpPr>
          <p:cNvPr id="15" name="下矢印 14"/>
          <p:cNvSpPr/>
          <p:nvPr/>
        </p:nvSpPr>
        <p:spPr>
          <a:xfrm rot="13399195">
            <a:off x="3512583" y="4616843"/>
            <a:ext cx="925688" cy="755679"/>
          </a:xfrm>
          <a:prstGeom prst="downArrow">
            <a:avLst>
              <a:gd name="adj1" fmla="val 50000"/>
              <a:gd name="adj2" fmla="val 5683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324" y="1723205"/>
            <a:ext cx="3150114" cy="3291847"/>
          </a:xfrm>
          <a:prstGeom prst="rect">
            <a:avLst/>
          </a:prstGeom>
        </p:spPr>
      </p:pic>
      <p:sp>
        <p:nvSpPr>
          <p:cNvPr id="18" name="テキスト ボックス 17"/>
          <p:cNvSpPr txBox="1"/>
          <p:nvPr/>
        </p:nvSpPr>
        <p:spPr>
          <a:xfrm rot="20823976">
            <a:off x="6656604" y="1986284"/>
            <a:ext cx="2586374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そろそろ危険だよ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6809621" y="2801211"/>
            <a:ext cx="4685185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ja-JP" altLang="en-US" sz="2000" dirty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③区長さんは</a:t>
            </a:r>
            <a:r>
              <a:rPr lang="ja-JP" altLang="en-US" sz="2000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予兆現象</a:t>
            </a:r>
            <a:r>
              <a:rPr lang="ja-JP" altLang="en-US" sz="2000" dirty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の報告を受けたら、</a:t>
            </a:r>
          </a:p>
          <a:p>
            <a:r>
              <a:rPr lang="ja-JP" altLang="en-US" sz="2000" dirty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その旨を</a:t>
            </a:r>
            <a:r>
              <a:rPr lang="ja-JP" altLang="en-US" sz="2000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地域の全世帯に伝える</a:t>
            </a:r>
            <a:endParaRPr lang="ja-JP" altLang="en-US" sz="2000" dirty="0"/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203" y="4158586"/>
            <a:ext cx="2273539" cy="2337283"/>
          </a:xfrm>
          <a:prstGeom prst="rect">
            <a:avLst/>
          </a:prstGeom>
        </p:spPr>
      </p:pic>
      <p:sp>
        <p:nvSpPr>
          <p:cNvPr id="22" name="正方形/長方形 21"/>
          <p:cNvSpPr/>
          <p:nvPr/>
        </p:nvSpPr>
        <p:spPr>
          <a:xfrm>
            <a:off x="9849312" y="5459289"/>
            <a:ext cx="22096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000" dirty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地域の皆さんは、</a:t>
            </a:r>
          </a:p>
          <a:p>
            <a:r>
              <a:rPr lang="ja-JP" altLang="en-US" sz="2000" dirty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隣</a:t>
            </a:r>
            <a:r>
              <a:rPr lang="ja-JP" altLang="en-US" sz="2000" dirty="0" smtClean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近所に</a:t>
            </a:r>
            <a:r>
              <a:rPr lang="ja-JP" altLang="en-US" sz="2000" dirty="0" smtClean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声</a:t>
            </a:r>
            <a:r>
              <a:rPr lang="ja-JP" altLang="en-US" sz="2000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をかけ</a:t>
            </a:r>
            <a:endParaRPr lang="en-US" altLang="ja-JP" sz="2000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r>
              <a:rPr lang="ja-JP" altLang="en-US" sz="2000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合って避難</a:t>
            </a:r>
            <a:r>
              <a:rPr lang="ja-JP" altLang="en-US" sz="2000" dirty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する</a:t>
            </a:r>
            <a:endParaRPr lang="ja-JP" altLang="en-US" sz="2000" dirty="0"/>
          </a:p>
        </p:txBody>
      </p:sp>
      <p:sp>
        <p:nvSpPr>
          <p:cNvPr id="20" name="下矢印 19"/>
          <p:cNvSpPr/>
          <p:nvPr/>
        </p:nvSpPr>
        <p:spPr>
          <a:xfrm rot="18151237">
            <a:off x="7184828" y="4050699"/>
            <a:ext cx="925688" cy="767826"/>
          </a:xfrm>
          <a:prstGeom prst="downArrow">
            <a:avLst>
              <a:gd name="adj1" fmla="val 50000"/>
              <a:gd name="adj2" fmla="val 643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2106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3372</TotalTime>
  <Words>114</Words>
  <Application>Microsoft Office PowerPoint</Application>
  <PresentationFormat>ワイド画面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HGP創英角ｺﾞｼｯｸUB</vt:lpstr>
      <vt:lpstr>ＭＳ Ｐゴシック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小原　昌美</dc:creator>
  <cp:lastModifiedBy>米村　真一</cp:lastModifiedBy>
  <cp:revision>112</cp:revision>
  <cp:lastPrinted>2022-10-25T05:27:27Z</cp:lastPrinted>
  <dcterms:created xsi:type="dcterms:W3CDTF">2015-09-17T07:00:57Z</dcterms:created>
  <dcterms:modified xsi:type="dcterms:W3CDTF">2025-07-25T01:03:46Z</dcterms:modified>
</cp:coreProperties>
</file>